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77" r:id="rId3"/>
    <p:sldId id="257" r:id="rId4"/>
    <p:sldId id="260" r:id="rId5"/>
    <p:sldId id="258" r:id="rId6"/>
    <p:sldId id="261" r:id="rId7"/>
    <p:sldId id="262" r:id="rId8"/>
    <p:sldId id="263" r:id="rId9"/>
    <p:sldId id="264" r:id="rId10"/>
    <p:sldId id="278" r:id="rId11"/>
    <p:sldId id="279" r:id="rId12"/>
    <p:sldId id="281" r:id="rId13"/>
    <p:sldId id="265" r:id="rId14"/>
    <p:sldId id="267" r:id="rId15"/>
    <p:sldId id="268" r:id="rId16"/>
    <p:sldId id="270" r:id="rId17"/>
    <p:sldId id="272" r:id="rId18"/>
    <p:sldId id="276" r:id="rId19"/>
    <p:sldId id="271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4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B75A7-4D36-4F5C-81CF-9B0E9F10F66F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F89FC2-EE9A-4FAF-BA51-C91441459B1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452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89FC2-EE9A-4FAF-BA51-C91441459B1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49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2F24-7F90-46DF-9F5B-088209288F9D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208-FBB9-4CD5-B13A-B7F72CB15B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378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2F24-7F90-46DF-9F5B-088209288F9D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208-FBB9-4CD5-B13A-B7F72CB15B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00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描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2F24-7F90-46DF-9F5B-088209288F9D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208-FBB9-4CD5-B13A-B7F72CB15B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3703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描述的引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2F24-7F90-46DF-9F5B-088209288F9D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208-FBB9-4CD5-B13A-B7F72CB15B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0516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2F24-7F90-46DF-9F5B-088209288F9D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208-FBB9-4CD5-B13A-B7F72CB15B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780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2F24-7F90-46DF-9F5B-088209288F9D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208-FBB9-4CD5-B13A-B7F72CB15B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528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图片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2F24-7F90-46DF-9F5B-088209288F9D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208-FBB9-4CD5-B13A-B7F72CB15B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603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2F24-7F90-46DF-9F5B-088209288F9D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208-FBB9-4CD5-B13A-B7F72CB15B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356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2F24-7F90-46DF-9F5B-088209288F9D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208-FBB9-4CD5-B13A-B7F72CB15B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594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2F24-7F90-46DF-9F5B-088209288F9D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208-FBB9-4CD5-B13A-B7F72CB15B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888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2F24-7F90-46DF-9F5B-088209288F9D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208-FBB9-4CD5-B13A-B7F72CB15B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8782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2F24-7F90-46DF-9F5B-088209288F9D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208-FBB9-4CD5-B13A-B7F72CB15B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691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2F24-7F90-46DF-9F5B-088209288F9D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208-FBB9-4CD5-B13A-B7F72CB15B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653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2F24-7F90-46DF-9F5B-088209288F9D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208-FBB9-4CD5-B13A-B7F72CB15B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789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2F24-7F90-46DF-9F5B-088209288F9D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208-FBB9-4CD5-B13A-B7F72CB15B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230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2F24-7F90-46DF-9F5B-088209288F9D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208-FBB9-4CD5-B13A-B7F72CB15B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3471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1B2F24-7F90-46DF-9F5B-088209288F9D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32208-FBB9-4CD5-B13A-B7F72CB15B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87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B2F24-7F90-46DF-9F5B-088209288F9D}" type="datetimeFigureOut">
              <a:rPr lang="zh-CN" altLang="en-US" smtClean="0"/>
              <a:t>2022/11/24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32208-FBB9-4CD5-B13A-B7F72CB15B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97436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199D0D-9CBB-F1C8-C537-77CC8EF0D0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Role of Machine Learning in Biomedical Science</a:t>
            </a:r>
            <a:endParaRPr lang="zh-CN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E60C850-4B89-FDAD-5BE7-AB3B4E257B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zh-CN" dirty="0" err="1"/>
              <a:t>Changjie</a:t>
            </a:r>
            <a:r>
              <a:rPr lang="en-US" altLang="zh-CN" dirty="0"/>
              <a:t> Lu</a:t>
            </a:r>
          </a:p>
          <a:p>
            <a:r>
              <a:rPr lang="en-US" altLang="zh-CN" dirty="0"/>
              <a:t>Department of Mathematical Science</a:t>
            </a:r>
          </a:p>
        </p:txBody>
      </p:sp>
    </p:spTree>
    <p:extLst>
      <p:ext uri="{BB962C8B-B14F-4D97-AF65-F5344CB8AC3E}">
        <p14:creationId xmlns:p14="http://schemas.microsoft.com/office/powerpoint/2010/main" val="178945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FEAAEA-35D6-A93E-C881-C949B842E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Surgical assistance</a:t>
            </a:r>
            <a:br>
              <a:rPr lang="en-US" altLang="zh-CN" dirty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endParaRPr lang="zh-CN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E342E656-884F-927F-2DB5-98AFADE2B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3094" y="1592226"/>
            <a:ext cx="5026793" cy="4774050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545055E-DDF7-BDF6-8D66-A9DB563A9E38}"/>
              </a:ext>
            </a:extLst>
          </p:cNvPr>
          <p:cNvSpPr txBox="1"/>
          <p:nvPr/>
        </p:nvSpPr>
        <p:spPr>
          <a:xfrm>
            <a:off x="595423" y="1935921"/>
            <a:ext cx="4130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Scene graph generation</a:t>
            </a:r>
            <a:endParaRPr lang="zh-CN" altLang="en-US" sz="28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6D7C8182-B9E8-5276-F66E-28B661424705}"/>
              </a:ext>
            </a:extLst>
          </p:cNvPr>
          <p:cNvSpPr txBox="1"/>
          <p:nvPr/>
        </p:nvSpPr>
        <p:spPr>
          <a:xfrm>
            <a:off x="595423" y="3105561"/>
            <a:ext cx="50023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altLang="zh-CN" sz="2000" dirty="0"/>
          </a:p>
          <a:p>
            <a:r>
              <a:rPr lang="en-US" altLang="zh-CN" sz="2000" dirty="0"/>
              <a:t>To ensure the orderly operation process, </a:t>
            </a:r>
          </a:p>
          <a:p>
            <a:r>
              <a:rPr lang="en-US" altLang="zh-CN" sz="2000" dirty="0"/>
              <a:t>and facilitate post-operative review</a:t>
            </a:r>
            <a:endParaRPr lang="zh-CN" altLang="en-US" sz="20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42C5FDB-7BEC-0F50-87DD-D2DF304C0C0B}"/>
              </a:ext>
            </a:extLst>
          </p:cNvPr>
          <p:cNvSpPr txBox="1"/>
          <p:nvPr/>
        </p:nvSpPr>
        <p:spPr>
          <a:xfrm>
            <a:off x="6181059" y="6366276"/>
            <a:ext cx="4798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Image/Point cloud -&gt; relationship graph</a:t>
            </a:r>
          </a:p>
        </p:txBody>
      </p:sp>
    </p:spTree>
    <p:extLst>
      <p:ext uri="{BB962C8B-B14F-4D97-AF65-F5344CB8AC3E}">
        <p14:creationId xmlns:p14="http://schemas.microsoft.com/office/powerpoint/2010/main" val="940644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136E15A-4A2B-2401-3698-9E09C6294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78022" y="1962625"/>
            <a:ext cx="5276849" cy="3695700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A292C1D-DAD0-680F-3ECD-020716C7ADE0}"/>
              </a:ext>
            </a:extLst>
          </p:cNvPr>
          <p:cNvSpPr txBox="1"/>
          <p:nvPr/>
        </p:nvSpPr>
        <p:spPr>
          <a:xfrm>
            <a:off x="2730476" y="795367"/>
            <a:ext cx="6315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Robotic Surgical Scene Segmentation</a:t>
            </a:r>
            <a:endParaRPr lang="zh-CN" altLang="en-US" sz="28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357FBE6-CEA1-FA74-F698-04D77F4E3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95" y="1962625"/>
            <a:ext cx="6068418" cy="242529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D315641B-A116-0E6D-F111-349E73D81DD4}"/>
              </a:ext>
            </a:extLst>
          </p:cNvPr>
          <p:cNvSpPr txBox="1"/>
          <p:nvPr/>
        </p:nvSpPr>
        <p:spPr>
          <a:xfrm>
            <a:off x="-255281" y="4875163"/>
            <a:ext cx="71631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/>
              <a:t>Pseudo-label guided contrastive learning with limited annotations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44910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2ED2281-06B0-3C12-CAF1-D4D56982F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8931" y="2095499"/>
            <a:ext cx="7171049" cy="3986323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75AE189-5CA7-D141-F6F3-7A50FD5F3B07}"/>
              </a:ext>
            </a:extLst>
          </p:cNvPr>
          <p:cNvSpPr txBox="1"/>
          <p:nvPr/>
        </p:nvSpPr>
        <p:spPr>
          <a:xfrm>
            <a:off x="2397139" y="921488"/>
            <a:ext cx="7139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Robotic Surgery Remote Mentoring via AR</a:t>
            </a:r>
            <a:endParaRPr lang="zh-CN" altLang="en-US" sz="2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9083884-A6EB-FEE2-197C-016A95057F48}"/>
              </a:ext>
            </a:extLst>
          </p:cNvPr>
          <p:cNvSpPr txBox="1"/>
          <p:nvPr/>
        </p:nvSpPr>
        <p:spPr>
          <a:xfrm>
            <a:off x="184299" y="34290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Mentor points key anatomies.</a:t>
            </a:r>
          </a:p>
          <a:p>
            <a:r>
              <a:rPr lang="en-US" altLang="zh-CN" dirty="0"/>
              <a:t>Surgeon manipulates a virtual needle.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3222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DC9221-3F55-A333-FEDC-348D2853E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cryo-ET: structural biology analysis</a:t>
            </a:r>
            <a:endParaRPr lang="zh-CN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内容占位符 4">
            <a:extLst>
              <a:ext uri="{FF2B5EF4-FFF2-40B4-BE49-F238E27FC236}">
                <a16:creationId xmlns:a16="http://schemas.microsoft.com/office/drawing/2014/main" id="{DCDEB120-9DDA-C25B-BBFA-3F846D3B2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Cryo-electron tomography</a:t>
            </a:r>
          </a:p>
          <a:p>
            <a:endParaRPr lang="en-US" altLang="zh-CN" dirty="0"/>
          </a:p>
          <a:p>
            <a:r>
              <a:rPr lang="en-US" altLang="zh-CN" dirty="0"/>
              <a:t>Observe the structure of near</a:t>
            </a:r>
          </a:p>
          <a:p>
            <a:pPr marL="0" indent="0">
              <a:buNone/>
            </a:pPr>
            <a:r>
              <a:rPr lang="en-US" altLang="zh-CN" dirty="0"/>
              <a:t>    atomic resolution inside the cell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3AF8B20-5796-AC5E-C84D-DE5A7A1E9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680" y="2141147"/>
            <a:ext cx="5924854" cy="381019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74668C6-D6C7-C321-6E29-A8BF756C925F}"/>
              </a:ext>
            </a:extLst>
          </p:cNvPr>
          <p:cNvSpPr txBox="1"/>
          <p:nvPr/>
        </p:nvSpPr>
        <p:spPr>
          <a:xfrm>
            <a:off x="7420512" y="6068338"/>
            <a:ext cx="30662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Cryo-electron Machine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1575951-D1FF-BB2E-01E0-97D9A3915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67" y="4085203"/>
            <a:ext cx="4260717" cy="235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344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BB53D3DF-0AFF-8760-88F8-E64356821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9707" y="207429"/>
            <a:ext cx="4648930" cy="3221569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7A4CD9A-DB98-B0A9-7BA8-26F60AB54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116" y="207430"/>
            <a:ext cx="6903364" cy="322157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674DDFF-A71B-7DE3-61BC-6DA9AD951748}"/>
              </a:ext>
            </a:extLst>
          </p:cNvPr>
          <p:cNvSpPr txBox="1"/>
          <p:nvPr/>
        </p:nvSpPr>
        <p:spPr>
          <a:xfrm>
            <a:off x="7974419" y="3530009"/>
            <a:ext cx="3752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Cryo-ET image-forming principle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EDC7483-D40A-9892-8B63-E08E72D354DA}"/>
              </a:ext>
            </a:extLst>
          </p:cNvPr>
          <p:cNvSpPr txBox="1"/>
          <p:nvPr/>
        </p:nvSpPr>
        <p:spPr>
          <a:xfrm>
            <a:off x="559982" y="4373526"/>
            <a:ext cx="66115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dirty="0"/>
              <a:t>Low dose Electron leads to low SNR(Signal to Noise Ratio)</a:t>
            </a:r>
          </a:p>
          <a:p>
            <a:pPr marL="342900" indent="-342900">
              <a:buAutoNum type="arabicPeriod"/>
            </a:pPr>
            <a:r>
              <a:rPr lang="en-US" altLang="zh-CN" dirty="0"/>
              <a:t>Limited slices</a:t>
            </a:r>
          </a:p>
          <a:p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858FC9C-43F9-2BEA-76C8-9C25814A3BFC}"/>
              </a:ext>
            </a:extLst>
          </p:cNvPr>
          <p:cNvSpPr txBox="1"/>
          <p:nvPr/>
        </p:nvSpPr>
        <p:spPr>
          <a:xfrm>
            <a:off x="1142859" y="3499881"/>
            <a:ext cx="5617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CT                                       ET                                    EM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4E35878-77EB-A302-1B1B-734CEC2A9008}"/>
              </a:ext>
            </a:extLst>
          </p:cNvPr>
          <p:cNvSpPr txBox="1"/>
          <p:nvPr/>
        </p:nvSpPr>
        <p:spPr>
          <a:xfrm>
            <a:off x="467832" y="5616503"/>
            <a:ext cx="5257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Solution: Reconstruction using machine learning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81742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A00FB0F3-444F-20CA-0C03-DB08C2889C71}"/>
              </a:ext>
            </a:extLst>
          </p:cNvPr>
          <p:cNvSpPr txBox="1"/>
          <p:nvPr/>
        </p:nvSpPr>
        <p:spPr>
          <a:xfrm>
            <a:off x="361507" y="1084522"/>
            <a:ext cx="477470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Tasks I:</a:t>
            </a:r>
          </a:p>
          <a:p>
            <a:r>
              <a:rPr lang="en-US" altLang="zh-CN" sz="3200" dirty="0"/>
              <a:t>Particle Picking</a:t>
            </a:r>
          </a:p>
          <a:p>
            <a:pPr marL="914400" indent="-914400">
              <a:buAutoNum type="arabicPeriod"/>
            </a:pPr>
            <a:endParaRPr lang="en-US" altLang="zh-CN" sz="4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Crowded molecules</a:t>
            </a:r>
          </a:p>
          <a:p>
            <a:r>
              <a:rPr lang="en-US" altLang="zh-CN" sz="2400" dirty="0"/>
              <a:t>	make reconstruction difficult.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30A6801-048C-E726-93DA-396EC6E95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8294" y="937725"/>
            <a:ext cx="6790172" cy="53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21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F1F2DF6-9A46-2003-B57B-3F8A6DE36CCF}"/>
              </a:ext>
            </a:extLst>
          </p:cNvPr>
          <p:cNvSpPr txBox="1"/>
          <p:nvPr/>
        </p:nvSpPr>
        <p:spPr>
          <a:xfrm>
            <a:off x="290624" y="207451"/>
            <a:ext cx="55998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Tasks II:</a:t>
            </a:r>
          </a:p>
          <a:p>
            <a:r>
              <a:rPr lang="en-US" altLang="zh-CN" sz="3200" dirty="0" err="1"/>
              <a:t>Subtomogram</a:t>
            </a:r>
            <a:r>
              <a:rPr lang="en-US" altLang="zh-CN" sz="3200" dirty="0"/>
              <a:t> Classification,</a:t>
            </a:r>
          </a:p>
          <a:p>
            <a:r>
              <a:rPr lang="en-US" altLang="zh-CN" sz="3200" dirty="0"/>
              <a:t>Segmentation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B797A1E-1624-2451-C511-193B4957F132}"/>
              </a:ext>
            </a:extLst>
          </p:cNvPr>
          <p:cNvSpPr txBox="1"/>
          <p:nvPr/>
        </p:nvSpPr>
        <p:spPr>
          <a:xfrm>
            <a:off x="4280574" y="4711558"/>
            <a:ext cx="4054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 err="1"/>
              <a:t>Isosurfaces</a:t>
            </a:r>
            <a:r>
              <a:rPr lang="en-US" altLang="zh-CN" dirty="0"/>
              <a:t> structure prediction. 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03F0BFB-6700-7855-F96C-BAA9E669F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36" y="2075989"/>
            <a:ext cx="3999430" cy="2531451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A9163B0-FAF9-C1D2-4930-585018085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454" y="207451"/>
            <a:ext cx="3865922" cy="55887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6A2990D-1F36-8925-AC57-CB69CE2C2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574" y="2075989"/>
            <a:ext cx="3436359" cy="2531451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6DA439E-DD75-77EF-BF4B-8921C8CBA666}"/>
              </a:ext>
            </a:extLst>
          </p:cNvPr>
          <p:cNvSpPr txBox="1"/>
          <p:nvPr/>
        </p:nvSpPr>
        <p:spPr>
          <a:xfrm>
            <a:off x="8075140" y="5900347"/>
            <a:ext cx="378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SARS-CoV-2 protein segmentation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F85F41F-B834-D4A1-9341-3C93573FA5EB}"/>
              </a:ext>
            </a:extLst>
          </p:cNvPr>
          <p:cNvSpPr txBox="1"/>
          <p:nvPr/>
        </p:nvSpPr>
        <p:spPr>
          <a:xfrm>
            <a:off x="535101" y="4711558"/>
            <a:ext cx="4054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Proteasome 3D reconstruction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10366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>
            <a:extLst>
              <a:ext uri="{FF2B5EF4-FFF2-40B4-BE49-F238E27FC236}">
                <a16:creationId xmlns:a16="http://schemas.microsoft.com/office/drawing/2014/main" id="{C2440E00-C5AE-A8A3-6628-173793014AB6}"/>
              </a:ext>
            </a:extLst>
          </p:cNvPr>
          <p:cNvSpPr txBox="1"/>
          <p:nvPr/>
        </p:nvSpPr>
        <p:spPr>
          <a:xfrm>
            <a:off x="361507" y="1084522"/>
            <a:ext cx="77870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Tasks III:</a:t>
            </a:r>
          </a:p>
          <a:p>
            <a:r>
              <a:rPr lang="en-US" altLang="zh-CN" sz="3200" dirty="0" err="1"/>
              <a:t>Subtomogram</a:t>
            </a:r>
            <a:r>
              <a:rPr lang="en-US" altLang="zh-CN" sz="3200" dirty="0"/>
              <a:t> Alignment and Averaging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A21E397-7F09-C0E8-3EBB-571786975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732" y="2385754"/>
            <a:ext cx="6921856" cy="206385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CB50201-192C-AF3C-8342-ED905F20C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2" y="2385754"/>
            <a:ext cx="4150347" cy="415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E779598-8571-D1D7-FF08-57E184A7F5B4}"/>
              </a:ext>
            </a:extLst>
          </p:cNvPr>
          <p:cNvSpPr txBox="1"/>
          <p:nvPr/>
        </p:nvSpPr>
        <p:spPr>
          <a:xfrm>
            <a:off x="5319724" y="4673624"/>
            <a:ext cx="5657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Help recover macromolecular structures for </a:t>
            </a:r>
          </a:p>
          <a:p>
            <a:r>
              <a:rPr lang="en-US" altLang="zh-CN" dirty="0"/>
              <a:t>a better understanding of the molecular machinery </a:t>
            </a:r>
          </a:p>
          <a:p>
            <a:r>
              <a:rPr lang="en-US" altLang="zh-CN" dirty="0"/>
              <a:t>in cellular processes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61454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262A55-4BE8-D605-8FEC-0C259604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5A82E-97C6-3F7E-D59E-1E814B0D30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Application</a:t>
            </a:r>
          </a:p>
          <a:p>
            <a:pPr lvl="1"/>
            <a:r>
              <a:rPr lang="en-US" altLang="zh-CN" dirty="0"/>
              <a:t>Medical image analysis</a:t>
            </a:r>
          </a:p>
          <a:p>
            <a:pPr lvl="1"/>
            <a:r>
              <a:rPr lang="en-US" altLang="zh-CN" dirty="0"/>
              <a:t>Surgical assistance</a:t>
            </a:r>
          </a:p>
          <a:p>
            <a:pPr lvl="1"/>
            <a:r>
              <a:rPr lang="en-US" altLang="zh-CN" dirty="0"/>
              <a:t>Structural biology analysis</a:t>
            </a:r>
          </a:p>
          <a:p>
            <a:r>
              <a:rPr lang="en-US" altLang="zh-CN" dirty="0"/>
              <a:t>Machine learning is an important step towards precise, safe and efficient biomedical science.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4639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A036BC-3E46-5376-8267-F5429CB22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References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DCA6C60-2B74-DAEB-DFB1-8C5D3D1A9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zh-CN" dirty="0"/>
              <a:t>Li, R., Zeng, X., Sigmund, S. E., Lin, R., Zhou, B., Liu, C., ... &amp; Xu, M. (2019). Automatic localization and identification of mitochondria in cellular electron cryo-tomography using faster-RCNN. BMC bioinformatics, 20(3), 75-85.</a:t>
            </a:r>
          </a:p>
          <a:p>
            <a:r>
              <a:rPr lang="en-US" altLang="zh-CN" dirty="0"/>
              <a:t>Pei, L., Xu, M., Frazier, Z., &amp; </a:t>
            </a:r>
            <a:r>
              <a:rPr lang="en-US" altLang="zh-CN" dirty="0" err="1"/>
              <a:t>Alber</a:t>
            </a:r>
            <a:r>
              <a:rPr lang="en-US" altLang="zh-CN" dirty="0"/>
              <a:t>, F. (2016). Simulating </a:t>
            </a:r>
            <a:r>
              <a:rPr lang="en-US" altLang="zh-CN" dirty="0" err="1"/>
              <a:t>cryo</a:t>
            </a:r>
            <a:r>
              <a:rPr lang="en-US" altLang="zh-CN" dirty="0"/>
              <a:t> electron tomograms of crowded cell cytoplasm for assessment of automated particle picking. BMC bioinformatics, 17(1), 1-13.</a:t>
            </a:r>
          </a:p>
          <a:p>
            <a:r>
              <a:rPr lang="en-US" altLang="zh-CN" dirty="0"/>
              <a:t>Xu, M., Singla, J., </a:t>
            </a:r>
            <a:r>
              <a:rPr lang="en-US" altLang="zh-CN" dirty="0" err="1"/>
              <a:t>Tocheva</a:t>
            </a:r>
            <a:r>
              <a:rPr lang="en-US" altLang="zh-CN" dirty="0"/>
              <a:t>, E. I., Chang, Y. W., Stevens, R. C., Jensen, G. J., &amp; </a:t>
            </a:r>
            <a:r>
              <a:rPr lang="en-US" altLang="zh-CN" dirty="0" err="1"/>
              <a:t>Alber</a:t>
            </a:r>
            <a:r>
              <a:rPr lang="en-US" altLang="zh-CN" dirty="0"/>
              <a:t>, F. (2019). De novo structural pattern mining in cellular electron </a:t>
            </a:r>
            <a:r>
              <a:rPr lang="en-US" altLang="zh-CN" dirty="0" err="1"/>
              <a:t>cryotomograms</a:t>
            </a:r>
            <a:r>
              <a:rPr lang="en-US" altLang="zh-CN" dirty="0"/>
              <a:t>. Structure, 27(4), 679-691.</a:t>
            </a:r>
          </a:p>
          <a:p>
            <a:r>
              <a:rPr lang="en-US" altLang="zh-CN" dirty="0"/>
              <a:t>Yan, R., </a:t>
            </a:r>
            <a:r>
              <a:rPr lang="en-US" altLang="zh-CN" dirty="0" err="1"/>
              <a:t>Venkatakrishnan</a:t>
            </a:r>
            <a:r>
              <a:rPr lang="en-US" altLang="zh-CN" dirty="0"/>
              <a:t>, S. V., Liu, J., </a:t>
            </a:r>
            <a:r>
              <a:rPr lang="en-US" altLang="zh-CN" dirty="0" err="1"/>
              <a:t>Bouman</a:t>
            </a:r>
            <a:r>
              <a:rPr lang="en-US" altLang="zh-CN" dirty="0"/>
              <a:t>, C. A., &amp; Jiang, W. (2019). MBIR: A cryo-ET 3D reconstruction method that effectively minimizes missing wedge artifacts and restores missing information. Journal of structural biology, 206(2), 183-192.</a:t>
            </a:r>
          </a:p>
          <a:p>
            <a:r>
              <a:rPr lang="en-US" altLang="zh-CN" dirty="0"/>
              <a:t>Liu, S., Ma, Y., Ban, X., Zeng, X., </a:t>
            </a:r>
            <a:r>
              <a:rPr lang="en-US" altLang="zh-CN" dirty="0" err="1"/>
              <a:t>Nallapareddy</a:t>
            </a:r>
            <a:r>
              <a:rPr lang="en-US" altLang="zh-CN" dirty="0"/>
              <a:t>, V., Chaudhari, A., &amp; Xu, M. (2020, December). Efficient cryo-electron tomogram simulation of macromolecular crowding with application to SARS-COV-2. In 2020 IEEE International Conference on Bioinformatics and Biomedicine (BIBM) (pp. 80-87). IEEE.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4602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38C6AF-1D2B-8EB4-8CE0-B4073708E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Content</a:t>
            </a:r>
            <a:endParaRPr lang="zh-CN" altLang="en-US" dirty="0"/>
          </a:p>
        </p:txBody>
      </p:sp>
      <p:sp>
        <p:nvSpPr>
          <p:cNvPr id="4" name="六边形 3">
            <a:extLst>
              <a:ext uri="{FF2B5EF4-FFF2-40B4-BE49-F238E27FC236}">
                <a16:creationId xmlns:a16="http://schemas.microsoft.com/office/drawing/2014/main" id="{27C3105F-71FB-0AA2-F778-E138B41E4092}"/>
              </a:ext>
            </a:extLst>
          </p:cNvPr>
          <p:cNvSpPr/>
          <p:nvPr/>
        </p:nvSpPr>
        <p:spPr>
          <a:xfrm>
            <a:off x="913795" y="2241174"/>
            <a:ext cx="3249107" cy="2800954"/>
          </a:xfrm>
          <a:prstGeom prst="hexagon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Medical </a:t>
            </a:r>
          </a:p>
          <a:p>
            <a:pPr algn="ctr"/>
            <a:r>
              <a:rPr lang="en-US" altLang="zh-CN" sz="2800" dirty="0"/>
              <a:t>image </a:t>
            </a:r>
          </a:p>
          <a:p>
            <a:pPr algn="ctr"/>
            <a:r>
              <a:rPr lang="en-US" altLang="zh-CN" sz="2800" dirty="0"/>
              <a:t>analysis</a:t>
            </a:r>
          </a:p>
        </p:txBody>
      </p:sp>
      <p:sp>
        <p:nvSpPr>
          <p:cNvPr id="7" name="六边形 6">
            <a:extLst>
              <a:ext uri="{FF2B5EF4-FFF2-40B4-BE49-F238E27FC236}">
                <a16:creationId xmlns:a16="http://schemas.microsoft.com/office/drawing/2014/main" id="{D6942FFC-2E06-58F0-DB6A-0821EFE20B9D}"/>
              </a:ext>
            </a:extLst>
          </p:cNvPr>
          <p:cNvSpPr/>
          <p:nvPr/>
        </p:nvSpPr>
        <p:spPr>
          <a:xfrm>
            <a:off x="4532409" y="2241174"/>
            <a:ext cx="3249107" cy="2800954"/>
          </a:xfrm>
          <a:prstGeom prst="hexagon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 Surgical </a:t>
            </a:r>
          </a:p>
          <a:p>
            <a:pPr algn="ctr"/>
            <a:r>
              <a:rPr lang="en-US" altLang="zh-CN" sz="2800" dirty="0"/>
              <a:t>assistance</a:t>
            </a:r>
          </a:p>
        </p:txBody>
      </p:sp>
      <p:sp>
        <p:nvSpPr>
          <p:cNvPr id="8" name="六边形 7">
            <a:extLst>
              <a:ext uri="{FF2B5EF4-FFF2-40B4-BE49-F238E27FC236}">
                <a16:creationId xmlns:a16="http://schemas.microsoft.com/office/drawing/2014/main" id="{CA5C1176-AF3E-78A7-896A-1EA190F76FBD}"/>
              </a:ext>
            </a:extLst>
          </p:cNvPr>
          <p:cNvSpPr/>
          <p:nvPr/>
        </p:nvSpPr>
        <p:spPr>
          <a:xfrm>
            <a:off x="8422487" y="2241174"/>
            <a:ext cx="3249107" cy="2800954"/>
          </a:xfrm>
          <a:prstGeom prst="hexagon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/>
              <a:t>Structural biology analysis</a:t>
            </a:r>
          </a:p>
        </p:txBody>
      </p:sp>
    </p:spTree>
    <p:extLst>
      <p:ext uri="{BB962C8B-B14F-4D97-AF65-F5344CB8AC3E}">
        <p14:creationId xmlns:p14="http://schemas.microsoft.com/office/powerpoint/2010/main" val="4210517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329CD9-B823-225E-BE6E-F6B227F3A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850" y="494091"/>
            <a:ext cx="10353762" cy="5772029"/>
          </a:xfrm>
        </p:spPr>
        <p:txBody>
          <a:bodyPr>
            <a:normAutofit fontScale="77500" lnSpcReduction="20000"/>
          </a:bodyPr>
          <a:lstStyle/>
          <a:p>
            <a:r>
              <a:rPr lang="en-US" altLang="zh-CN" dirty="0"/>
              <a:t>Xu, M., Chai, X., </a:t>
            </a:r>
            <a:r>
              <a:rPr lang="en-US" altLang="zh-CN" dirty="0" err="1"/>
              <a:t>Muthakana</a:t>
            </a:r>
            <a:r>
              <a:rPr lang="en-US" altLang="zh-CN" dirty="0"/>
              <a:t>, H., Liang, X., Yang, G., </a:t>
            </a:r>
            <a:r>
              <a:rPr lang="en-US" altLang="zh-CN" dirty="0" err="1"/>
              <a:t>Zeev</a:t>
            </a:r>
            <a:r>
              <a:rPr lang="en-US" altLang="zh-CN" dirty="0"/>
              <a:t>-Ben-</a:t>
            </a:r>
            <a:r>
              <a:rPr lang="en-US" altLang="zh-CN" dirty="0" err="1"/>
              <a:t>Mordehai</a:t>
            </a:r>
            <a:r>
              <a:rPr lang="en-US" altLang="zh-CN" dirty="0"/>
              <a:t>, T., &amp; Xing, E. P. (2017). Deep learning-based subdivision approach for large scale macromolecules structure recovery from electron </a:t>
            </a:r>
            <a:r>
              <a:rPr lang="en-US" altLang="zh-CN" dirty="0" err="1"/>
              <a:t>cryo</a:t>
            </a:r>
            <a:r>
              <a:rPr lang="en-US" altLang="zh-CN" dirty="0"/>
              <a:t> tomograms. Bioinformatics, 33(14), i13-i22.</a:t>
            </a:r>
          </a:p>
          <a:p>
            <a:r>
              <a:rPr lang="en-US" altLang="zh-CN" dirty="0"/>
              <a:t>Zeng, X., &amp; Xu, M. (2020). Gum-net: Unsupervised geometric matching for fast and accurate 3d </a:t>
            </a:r>
            <a:r>
              <a:rPr lang="en-US" altLang="zh-CN" dirty="0" err="1"/>
              <a:t>subtomogram</a:t>
            </a:r>
            <a:r>
              <a:rPr lang="en-US" altLang="zh-CN" dirty="0"/>
              <a:t> image alignment and averaging. In Proceedings of the IEEE/CVF Conference on Computer Vision and Pattern Recognition (pp. 4073-4084).</a:t>
            </a:r>
          </a:p>
          <a:p>
            <a:r>
              <a:rPr lang="en-US" altLang="zh-CN" dirty="0"/>
              <a:t>Li, L., Zimmer, V. A., Schnabel, J. A., &amp; Zhuang, X. (2022). Medical image analysis on left atrial LGE MRI for atrial fibrillation studies: A review. Medical Image Analysis, 102360.</a:t>
            </a:r>
          </a:p>
          <a:p>
            <a:r>
              <a:rPr lang="en-US" altLang="zh-CN" dirty="0" err="1"/>
              <a:t>Ronneberger</a:t>
            </a:r>
            <a:r>
              <a:rPr lang="en-US" altLang="zh-CN" dirty="0"/>
              <a:t>, O., Fischer, P., &amp; </a:t>
            </a:r>
            <a:r>
              <a:rPr lang="en-US" altLang="zh-CN" dirty="0" err="1"/>
              <a:t>Brox</a:t>
            </a:r>
            <a:r>
              <a:rPr lang="en-US" altLang="zh-CN" dirty="0"/>
              <a:t>, T. (2015, October). U-net: Convolutional networks for biomedical image segmentation. In International Conference on Medical image computing and computer-assisted intervention (pp. 234-241). Springer, Cham.</a:t>
            </a:r>
          </a:p>
          <a:p>
            <a:r>
              <a:rPr lang="en-US" altLang="zh-CN" dirty="0"/>
              <a:t>Wu, F., &amp; Zhuang, X. (2021). Unsupervised domain adaptation with variational approximation for cardiac segmentation. IEEE Transactions on Medical Imaging, 40(12), 3555-3567.</a:t>
            </a:r>
          </a:p>
          <a:p>
            <a:r>
              <a:rPr lang="en-US" altLang="zh-CN" dirty="0"/>
              <a:t>Lu, C., Zheng, S., &amp; Gupta, G. (2022). Unsupervised Domain Adaptation for Cardiac Segmentation: Towards Structure Mutual Information Maximization. In Proceedings of the IEEE/CVF Conference on Computer Vision and Pattern Recognition (pp. 2588-2597).</a:t>
            </a:r>
          </a:p>
          <a:p>
            <a:r>
              <a:rPr lang="en-US" altLang="zh-CN" dirty="0"/>
              <a:t>Zhang, K., &amp; Zhuang, X. (2022). </a:t>
            </a:r>
            <a:r>
              <a:rPr lang="en-US" altLang="zh-CN" dirty="0" err="1"/>
              <a:t>CycleMix</a:t>
            </a:r>
            <a:r>
              <a:rPr lang="en-US" altLang="zh-CN" dirty="0"/>
              <a:t>: A Holistic Strategy for Medical Image Segmentation from Scribble Supervision. In Proceedings of the IEEE/CVF Conference on Computer Vision and Pattern Recognition (pp. 11656-11665).</a:t>
            </a:r>
          </a:p>
        </p:txBody>
      </p:sp>
    </p:spTree>
    <p:extLst>
      <p:ext uri="{BB962C8B-B14F-4D97-AF65-F5344CB8AC3E}">
        <p14:creationId xmlns:p14="http://schemas.microsoft.com/office/powerpoint/2010/main" val="380912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130AFC-A95F-5463-26B7-C340F4286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878" y="1056167"/>
            <a:ext cx="5855495" cy="5181600"/>
          </a:xfrm>
        </p:spPr>
        <p:txBody>
          <a:bodyPr/>
          <a:lstStyle/>
          <a:p>
            <a:endParaRPr lang="en-US" altLang="zh-CN" sz="2400" dirty="0"/>
          </a:p>
          <a:p>
            <a:r>
              <a:rPr lang="en-US" altLang="zh-CN" sz="2400" dirty="0"/>
              <a:t>MRI (Magnetic resonance imaging)</a:t>
            </a:r>
          </a:p>
          <a:p>
            <a:r>
              <a:rPr lang="en-US" altLang="zh-CN" sz="2400" dirty="0"/>
              <a:t>CT (Computerized tomography)</a:t>
            </a:r>
          </a:p>
          <a:p>
            <a:r>
              <a:rPr lang="en-US" altLang="zh-CN" sz="2400" dirty="0"/>
              <a:t>US (Ultrasound)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sz="4400" dirty="0"/>
              <a:t>Diagnosis based on medical images.</a:t>
            </a:r>
            <a:endParaRPr lang="zh-CN" altLang="en-US" sz="44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5442DD8-5182-C9A4-3C47-770A0B43D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659" y="1715386"/>
            <a:ext cx="4267419" cy="23242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0396523-A4D6-9FCF-DE0E-9FD07778B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3659" y="4039605"/>
            <a:ext cx="4267419" cy="2533396"/>
          </a:xfrm>
          <a:prstGeom prst="rect">
            <a:avLst/>
          </a:prstGeom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776EC4A3-E9D9-ABC4-0C7F-12F3E6F9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072" y="290622"/>
            <a:ext cx="11449625" cy="1326321"/>
          </a:xfrm>
        </p:spPr>
        <p:txBody>
          <a:bodyPr/>
          <a:lstStyle/>
          <a:p>
            <a:r>
              <a:rPr lang="en-US" altLang="zh-CN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Medical image ANALYSIS</a:t>
            </a:r>
            <a:endParaRPr lang="zh-CN" alt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011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877DB58-7307-EDD1-4577-655B58F62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483" y="453655"/>
            <a:ext cx="5868721" cy="289205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7A71E41-4B34-F944-3B94-9331717F0994}"/>
              </a:ext>
            </a:extLst>
          </p:cNvPr>
          <p:cNvSpPr txBox="1"/>
          <p:nvPr/>
        </p:nvSpPr>
        <p:spPr>
          <a:xfrm>
            <a:off x="4685414" y="3469759"/>
            <a:ext cx="2580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Lesion in brain images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10D9F99-7FDF-71B9-64E4-8522FFD1C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547" y="3963138"/>
            <a:ext cx="6515435" cy="168283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B43CF0B-ADED-D61F-B6F6-9A90257657F4}"/>
              </a:ext>
            </a:extLst>
          </p:cNvPr>
          <p:cNvSpPr txBox="1"/>
          <p:nvPr/>
        </p:nvSpPr>
        <p:spPr>
          <a:xfrm>
            <a:off x="2764102" y="5770021"/>
            <a:ext cx="670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Scars (lead to atrial fibrillation) in left atrium (cardiac) images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6790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E7C226-8BB2-5B66-A1DF-B5911C97D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 I: Limited Data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9F676D-DEE8-36D7-715F-4AC8C3B89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/>
              <a:t>Data privacy</a:t>
            </a:r>
          </a:p>
          <a:p>
            <a:r>
              <a:rPr lang="en-US" altLang="zh-CN" sz="3200" dirty="0"/>
              <a:t>Ethical considerations</a:t>
            </a:r>
          </a:p>
          <a:p>
            <a:endParaRPr lang="en-US" altLang="zh-CN" sz="3200" dirty="0"/>
          </a:p>
          <a:p>
            <a:endParaRPr lang="en-US" altLang="zh-CN" sz="3200" dirty="0"/>
          </a:p>
          <a:p>
            <a:r>
              <a:rPr lang="en-US" altLang="zh-CN" sz="3200" dirty="0"/>
              <a:t>Solution: Few-shot Learning, Meta Learning, </a:t>
            </a:r>
            <a:r>
              <a:rPr lang="en-US" altLang="zh-CN" sz="2800" dirty="0"/>
              <a:t>etc.</a:t>
            </a:r>
            <a:endParaRPr lang="en-US" altLang="zh-CN" sz="3200" dirty="0"/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3E55CF8-9A01-989E-9001-844236794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8235" y="1996334"/>
            <a:ext cx="5780702" cy="267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15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3289E-64AA-8FE2-158F-FC17FF5F4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 II: Multi-modality Data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C28D268-2531-92CE-5C49-84DA7E99E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9107" y="1733318"/>
            <a:ext cx="4057859" cy="451508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7C0ACB5A-44D2-CEFA-9E18-879B5566803F}"/>
              </a:ext>
            </a:extLst>
          </p:cNvPr>
          <p:cNvSpPr txBox="1"/>
          <p:nvPr/>
        </p:nvSpPr>
        <p:spPr>
          <a:xfrm>
            <a:off x="615034" y="2210830"/>
            <a:ext cx="70407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Modality: LGE-MRI, CT, US, PET,</a:t>
            </a:r>
            <a:r>
              <a:rPr lang="zh-CN" altLang="en-US" sz="2000" dirty="0"/>
              <a:t> </a:t>
            </a:r>
            <a:r>
              <a:rPr lang="en-US" altLang="zh-CN" sz="2000" dirty="0"/>
              <a:t>etc.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Machine type: T3, T5, T7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How to transfer knowledge between different domains?</a:t>
            </a:r>
            <a:endParaRPr lang="zh-CN" altLang="en-US" sz="2000" dirty="0"/>
          </a:p>
          <a:p>
            <a:endParaRPr lang="en-US" altLang="zh-CN" sz="20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AFFB781-63EB-2131-2B5D-D745EB4E93E9}"/>
              </a:ext>
            </a:extLst>
          </p:cNvPr>
          <p:cNvSpPr txBox="1"/>
          <p:nvPr/>
        </p:nvSpPr>
        <p:spPr>
          <a:xfrm>
            <a:off x="672791" y="409612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 dirty="0"/>
              <a:t>Solution: Domain adaptation (e.g. Metrics learning/</a:t>
            </a:r>
            <a:r>
              <a:rPr lang="en-US" altLang="zh-CN" dirty="0"/>
              <a:t> a</a:t>
            </a:r>
            <a:r>
              <a:rPr lang="en-US" altLang="zh-CN" sz="1800" dirty="0"/>
              <a:t>dversarial learning in latent space, image-to-image translation)</a:t>
            </a:r>
          </a:p>
        </p:txBody>
      </p:sp>
    </p:spTree>
    <p:extLst>
      <p:ext uri="{BB962C8B-B14F-4D97-AF65-F5344CB8AC3E}">
        <p14:creationId xmlns:p14="http://schemas.microsoft.com/office/powerpoint/2010/main" val="2248101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C15905A-E654-E058-6472-520831C03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48" y="685659"/>
            <a:ext cx="5637204" cy="262461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F19A7D1-9A20-523D-4BB8-17B11D0017CB}"/>
              </a:ext>
            </a:extLst>
          </p:cNvPr>
          <p:cNvSpPr txBox="1"/>
          <p:nvPr/>
        </p:nvSpPr>
        <p:spPr>
          <a:xfrm>
            <a:off x="1601874" y="3363065"/>
            <a:ext cx="4054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Adversarial domain adaptation 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B9890E0-3948-E230-36E4-D8A432303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749" y="566929"/>
            <a:ext cx="4654789" cy="274334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AF89D4E-D192-7406-CBDD-CB94C3240D09}"/>
              </a:ext>
            </a:extLst>
          </p:cNvPr>
          <p:cNvSpPr txBox="1"/>
          <p:nvPr/>
        </p:nvSpPr>
        <p:spPr>
          <a:xfrm>
            <a:off x="7736860" y="3429000"/>
            <a:ext cx="4054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Image-to-image translation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152762A-4C2F-C63E-64E1-B1E5C629D011}"/>
              </a:ext>
            </a:extLst>
          </p:cNvPr>
          <p:cNvSpPr txBox="1"/>
          <p:nvPr/>
        </p:nvSpPr>
        <p:spPr>
          <a:xfrm>
            <a:off x="2604878" y="6319412"/>
            <a:ext cx="3491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/>
              <a:t>Metric learning in latent space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E20E9EBD-990A-5056-54BA-957F959E2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514" y="3798332"/>
            <a:ext cx="6369377" cy="25210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96E9BEC-9B45-1D6B-12DB-A16061C83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3801" y="4418477"/>
            <a:ext cx="3638737" cy="1402381"/>
          </a:xfrm>
          <a:prstGeom prst="rect">
            <a:avLst/>
          </a:prstGeom>
        </p:spPr>
      </p:pic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A13F8667-7127-DDC5-6F96-7D0D789740EA}"/>
              </a:ext>
            </a:extLst>
          </p:cNvPr>
          <p:cNvCxnSpPr>
            <a:cxnSpLocks/>
          </p:cNvCxnSpPr>
          <p:nvPr/>
        </p:nvCxnSpPr>
        <p:spPr>
          <a:xfrm flipH="1">
            <a:off x="3629197" y="5238306"/>
            <a:ext cx="418460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CAA801EA-A722-90BB-1786-7EB21C4F0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071" y="824389"/>
            <a:ext cx="607720" cy="62163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B8ED5E1-F9CA-1C48-28E8-CD50729357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724" y="1587830"/>
            <a:ext cx="609996" cy="62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6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6CE8-4DDE-E1C2-3062-4408F2D74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 III: Limited labeled/scribble Data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F7091E-193A-1447-26EF-C57D44C0D7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Less time, heavy work</a:t>
            </a:r>
          </a:p>
          <a:p>
            <a:r>
              <a:rPr lang="en-US" altLang="zh-CN" dirty="0"/>
              <a:t>Limited doctors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Solution: Semi Supervised learning, </a:t>
            </a:r>
          </a:p>
          <a:p>
            <a:pPr marL="0" indent="0">
              <a:buNone/>
            </a:pPr>
            <a:r>
              <a:rPr lang="en-US" altLang="zh-CN" dirty="0"/>
              <a:t>	      Weakly Supervised learning etc.</a:t>
            </a:r>
          </a:p>
          <a:p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3C7FEC5-F9DD-18C5-B6F2-0040C6D4FA56}"/>
              </a:ext>
            </a:extLst>
          </p:cNvPr>
          <p:cNvSpPr txBox="1"/>
          <p:nvPr/>
        </p:nvSpPr>
        <p:spPr>
          <a:xfrm>
            <a:off x="8633637" y="5451398"/>
            <a:ext cx="1779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Scribble Data</a:t>
            </a: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686797E-C471-40A0-E122-435789003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579" y="2459484"/>
            <a:ext cx="4540704" cy="296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75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ECC0A4-0673-9309-E015-D98D9F153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 IV: Multi-Center Data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FE73C54-984B-98D4-6E75-1F9ED6D06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dirty="0"/>
              <a:t>Data privacy</a:t>
            </a:r>
          </a:p>
          <a:p>
            <a:r>
              <a:rPr lang="en-US" altLang="zh-CN" dirty="0"/>
              <a:t>Multi hospitals need a large and union model 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Solution: Federated learning</a:t>
            </a:r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1C54CBE-73FB-C893-C2E3-C7DD28A65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310" y="3201652"/>
            <a:ext cx="6572588" cy="27496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6C39B6B-8DA7-C66F-826C-259E47B8E324}"/>
              </a:ext>
            </a:extLst>
          </p:cNvPr>
          <p:cNvSpPr txBox="1"/>
          <p:nvPr/>
        </p:nvSpPr>
        <p:spPr>
          <a:xfrm>
            <a:off x="6982047" y="6063734"/>
            <a:ext cx="32890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Share the model not the data</a:t>
            </a:r>
          </a:p>
        </p:txBody>
      </p:sp>
    </p:spTree>
    <p:extLst>
      <p:ext uri="{BB962C8B-B14F-4D97-AF65-F5344CB8AC3E}">
        <p14:creationId xmlns:p14="http://schemas.microsoft.com/office/powerpoint/2010/main" val="188164628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TM04033921[[fn=花纹]]</Template>
  <TotalTime>659</TotalTime>
  <Words>971</Words>
  <Application>Microsoft Office PowerPoint</Application>
  <PresentationFormat>宽屏</PresentationFormat>
  <Paragraphs>107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5" baseType="lpstr">
      <vt:lpstr>等线</vt:lpstr>
      <vt:lpstr>Arial</vt:lpstr>
      <vt:lpstr>Bookman Old Style</vt:lpstr>
      <vt:lpstr>Rockwell</vt:lpstr>
      <vt:lpstr>Damask</vt:lpstr>
      <vt:lpstr>Role of Machine Learning in Biomedical Science</vt:lpstr>
      <vt:lpstr>Content</vt:lpstr>
      <vt:lpstr>Medical image ANALYSIS</vt:lpstr>
      <vt:lpstr>PowerPoint 演示文稿</vt:lpstr>
      <vt:lpstr>Challenge I: Limited Data</vt:lpstr>
      <vt:lpstr>Challenge II: Multi-modality Data</vt:lpstr>
      <vt:lpstr>PowerPoint 演示文稿</vt:lpstr>
      <vt:lpstr>Challenge III: Limited labeled/scribble Data</vt:lpstr>
      <vt:lpstr>Challenge IV: Multi-Center Data</vt:lpstr>
      <vt:lpstr>Surgical assistance </vt:lpstr>
      <vt:lpstr>PowerPoint 演示文稿</vt:lpstr>
      <vt:lpstr>PowerPoint 演示文稿</vt:lpstr>
      <vt:lpstr>cryo-ET: structural biology analysis</vt:lpstr>
      <vt:lpstr>PowerPoint 演示文稿</vt:lpstr>
      <vt:lpstr>PowerPoint 演示文稿</vt:lpstr>
      <vt:lpstr>PowerPoint 演示文稿</vt:lpstr>
      <vt:lpstr>PowerPoint 演示文稿</vt:lpstr>
      <vt:lpstr>Conclusion</vt:lpstr>
      <vt:lpstr>References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Role of Machine Learning in Biomedical Science</dc:title>
  <dc:creator>卢 长杰</dc:creator>
  <cp:lastModifiedBy>卢 长杰</cp:lastModifiedBy>
  <cp:revision>16</cp:revision>
  <dcterms:created xsi:type="dcterms:W3CDTF">2022-11-11T12:14:18Z</dcterms:created>
  <dcterms:modified xsi:type="dcterms:W3CDTF">2022-11-24T08:56:16Z</dcterms:modified>
</cp:coreProperties>
</file>